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46"/>
  </p:notesMasterIdLst>
  <p:handoutMasterIdLst>
    <p:handoutMasterId r:id="rId47"/>
  </p:handoutMasterIdLst>
  <p:sldIdLst>
    <p:sldId id="256" r:id="rId4"/>
    <p:sldId id="257" r:id="rId5"/>
    <p:sldId id="258" r:id="rId6"/>
    <p:sldId id="259" r:id="rId7"/>
    <p:sldId id="309" r:id="rId8"/>
    <p:sldId id="262" r:id="rId9"/>
    <p:sldId id="263" r:id="rId10"/>
    <p:sldId id="264" r:id="rId11"/>
    <p:sldId id="306" r:id="rId12"/>
    <p:sldId id="310" r:id="rId13"/>
    <p:sldId id="311" r:id="rId14"/>
    <p:sldId id="265" r:id="rId15"/>
    <p:sldId id="31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304" r:id="rId25"/>
    <p:sldId id="276" r:id="rId26"/>
    <p:sldId id="277" r:id="rId27"/>
    <p:sldId id="278" r:id="rId28"/>
    <p:sldId id="279" r:id="rId29"/>
    <p:sldId id="280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90" r:id="rId38"/>
    <p:sldId id="305" r:id="rId39"/>
    <p:sldId id="291" r:id="rId40"/>
    <p:sldId id="308" r:id="rId41"/>
    <p:sldId id="307" r:id="rId42"/>
    <p:sldId id="292" r:id="rId43"/>
    <p:sldId id="313" r:id="rId44"/>
    <p:sldId id="294" r:id="rId45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59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/>
          <a:lstStyle>
            <a:lvl1pPr algn="r">
              <a:defRPr sz="1200"/>
            </a:lvl1pPr>
          </a:lstStyle>
          <a:p>
            <a:fld id="{F830A35C-0DC4-4CE6-B502-0437F08080B0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 anchor="b"/>
          <a:lstStyle>
            <a:lvl1pPr algn="r">
              <a:defRPr sz="1200"/>
            </a:lvl1pPr>
          </a:lstStyle>
          <a:p>
            <a:fld id="{52A27625-00CC-4AE4-940A-E1EA080811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36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/>
          <a:lstStyle>
            <a:lvl1pPr algn="r">
              <a:defRPr sz="1200"/>
            </a:lvl1pPr>
          </a:lstStyle>
          <a:p>
            <a:fld id="{3C8A4A4A-E36B-4B24-B547-AD81709F041E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3" rIns="91547" bIns="45773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47" tIns="45773" rIns="91547" bIns="45773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547" tIns="45773" rIns="91547" bIns="45773" rtlCol="0" anchor="b"/>
          <a:lstStyle>
            <a:lvl1pPr algn="r">
              <a:defRPr sz="1200"/>
            </a:lvl1pPr>
          </a:lstStyle>
          <a:p>
            <a:fld id="{2D5C55D5-C7D6-4F4A-83D2-6885685E758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658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55D5-C7D6-4F4A-83D2-6885685E758F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17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55D5-C7D6-4F4A-83D2-6885685E758F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9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04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587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8114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929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625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223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0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300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5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831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665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530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742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991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2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67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C783D-25D6-4A84-AA73-BECD48CD4CC2}" type="datetimeFigureOut">
              <a:rPr lang="pt-BR" smtClean="0"/>
              <a:pPr/>
              <a:t>11/12/2019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988A01-B82E-46E2-B96A-01770E671E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74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13" y="116632"/>
            <a:ext cx="1252931" cy="119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95536" y="2204864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Engravers MT" panose="02090707080505020304" pitchFamily="18" charset="0"/>
              </a:rPr>
              <a:t>ALTA FLORESTA – MATO GROSSO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50496" y="3068960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Perpetua Titling MT" panose="02020502060505020804" pitchFamily="18" charset="0"/>
              </a:rPr>
              <a:t>AUDIÊNCIA PÚBLICA</a:t>
            </a:r>
          </a:p>
          <a:p>
            <a:pPr algn="ctr"/>
            <a:r>
              <a:rPr lang="pt-BR" sz="2800" b="1" dirty="0">
                <a:solidFill>
                  <a:srgbClr val="FF0000"/>
                </a:solidFill>
                <a:latin typeface="Perpetua Titling MT" panose="02020502060505020804" pitchFamily="18" charset="0"/>
              </a:rPr>
              <a:t>LOA - </a:t>
            </a:r>
            <a:r>
              <a:rPr lang="pt-BR" sz="2800" b="1" dirty="0" smtClean="0">
                <a:solidFill>
                  <a:srgbClr val="FF0000"/>
                </a:solidFill>
                <a:latin typeface="Perpetua Titling MT" panose="02020502060505020804" pitchFamily="18" charset="0"/>
              </a:rPr>
              <a:t>2020</a:t>
            </a:r>
            <a:endParaRPr lang="pt-BR" sz="2800" b="1" dirty="0">
              <a:solidFill>
                <a:srgbClr val="FF0000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47664" y="438600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</a:t>
            </a:r>
          </a:p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Câmara Municipal de Alta Floresta</a:t>
            </a: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79712" y="594928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Alta Floresta – MT, </a:t>
            </a:r>
            <a:r>
              <a:rPr lang="pt-BR" b="1" dirty="0" smtClean="0"/>
              <a:t>11 </a:t>
            </a:r>
            <a:r>
              <a:rPr lang="pt-BR" b="1" dirty="0"/>
              <a:t>de </a:t>
            </a:r>
            <a:r>
              <a:rPr lang="pt-BR" b="1" dirty="0" smtClean="0"/>
              <a:t>dezembro </a:t>
            </a:r>
            <a:r>
              <a:rPr lang="pt-BR" b="1" dirty="0"/>
              <a:t>de </a:t>
            </a:r>
            <a:r>
              <a:rPr lang="pt-BR" b="1" dirty="0" smtClean="0"/>
              <a:t>2019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905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19321" y="348630"/>
            <a:ext cx="681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Prefeitura Municipal de Alta Floresta</a:t>
            </a:r>
          </a:p>
          <a:p>
            <a:pPr algn="r"/>
            <a:r>
              <a:rPr lang="pt-B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Investimentos</a:t>
            </a:r>
            <a:endParaRPr lang="pt-B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5727"/>
            <a:ext cx="900160" cy="86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investimen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9127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amara municipal de alta flore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5642405" cy="306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50756" y="472139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</a:t>
            </a:r>
          </a:p>
          <a:p>
            <a:pPr algn="ctr"/>
            <a:r>
              <a:rPr lang="pt-BR" sz="2000" i="1" dirty="0" smtClean="0"/>
              <a:t>Câmara Municipal de Alta Floresta</a:t>
            </a:r>
            <a:endParaRPr lang="pt-BR" sz="2000" i="1" dirty="0"/>
          </a:p>
        </p:txBody>
      </p:sp>
      <p:pic>
        <p:nvPicPr>
          <p:cNvPr id="6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59594"/>
            <a:ext cx="1008087" cy="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andeira de alta flore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95536" y="359594"/>
            <a:ext cx="1392089" cy="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Legislativo define comissões permanentes para o biênio 2017-201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Legislativo define comissões permanentes para o biênio 2017-20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22605"/>
            <a:ext cx="3397856" cy="21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500042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Câmara Municipal – Poder Legislativo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85728"/>
            <a:ext cx="709216" cy="6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21661"/>
              </p:ext>
            </p:extLst>
          </p:nvPr>
        </p:nvGraphicFramePr>
        <p:xfrm>
          <a:off x="453981" y="1916832"/>
          <a:ext cx="8187791" cy="228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Ação Legislativa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Ativ</a:t>
                      </a:r>
                      <a:r>
                        <a:rPr lang="pt-BR" dirty="0"/>
                        <a:t>.</a:t>
                      </a:r>
                      <a:r>
                        <a:rPr lang="pt-BR" baseline="0" dirty="0"/>
                        <a:t>  </a:t>
                      </a:r>
                      <a:r>
                        <a:rPr lang="pt-BR" baseline="0" dirty="0" err="1"/>
                        <a:t>Adm</a:t>
                      </a:r>
                      <a:r>
                        <a:rPr lang="pt-BR" baseline="0" dirty="0"/>
                        <a:t> do Legislativo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5.327.114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Ação Legislativa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Publicidade de atos oficias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300.000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Ação Legislativa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</a:t>
                      </a:r>
                      <a:r>
                        <a:rPr lang="pt-BR" b="0" baseline="0" dirty="0"/>
                        <a:t>  </a:t>
                      </a:r>
                      <a:r>
                        <a:rPr lang="pt-BR" b="0" baseline="0" dirty="0" err="1"/>
                        <a:t>Adm</a:t>
                      </a:r>
                      <a:r>
                        <a:rPr lang="pt-BR" b="0" baseline="0" dirty="0"/>
                        <a:t>. Do Controle Interno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264.600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/>
                        <a:t>Infraestrutura</a:t>
                      </a:r>
                      <a:r>
                        <a:rPr lang="pt-BR" dirty="0"/>
                        <a:t> Patrimonial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Reforma</a:t>
                      </a:r>
                      <a:r>
                        <a:rPr lang="pt-BR" baseline="0" dirty="0"/>
                        <a:t> e Ampliação do Prédio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450.000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6.341.714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pt-B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Poder Executivo</a:t>
            </a:r>
            <a:br>
              <a:rPr lang="pt-B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Secretarias meios</a:t>
            </a:r>
            <a:endParaRPr lang="pt-BR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Resultado de imagem para planej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527452" cy="21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600200"/>
            <a:ext cx="2376264" cy="224082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53136"/>
            <a:ext cx="3578731" cy="20130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3554722" cy="20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7158" y="428604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Gabinete do Prefeito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14290"/>
            <a:ext cx="714380" cy="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67327"/>
              </p:ext>
            </p:extLst>
          </p:nvPr>
        </p:nvGraphicFramePr>
        <p:xfrm>
          <a:off x="285720" y="1357298"/>
          <a:ext cx="8187791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6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</a:t>
                      </a:r>
                      <a:r>
                        <a:rPr lang="pt-BR" b="0" baseline="0" dirty="0"/>
                        <a:t> </a:t>
                      </a:r>
                      <a:r>
                        <a:rPr lang="pt-BR" b="0" baseline="0" dirty="0" err="1"/>
                        <a:t>Adm</a:t>
                      </a:r>
                      <a:r>
                        <a:rPr lang="pt-BR" b="0" baseline="0" dirty="0"/>
                        <a:t>. Do Gabinete Prefeito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1.926.000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Educação do Ensino 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Convênios c/ inst. Públicas de ensino superior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50.000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 Adm. </a:t>
                      </a:r>
                      <a:r>
                        <a:rPr lang="pt-BR" b="0" dirty="0" smtClean="0"/>
                        <a:t>do </a:t>
                      </a:r>
                      <a:r>
                        <a:rPr lang="pt-BR" b="0" dirty="0"/>
                        <a:t>Gabinete</a:t>
                      </a:r>
                      <a:r>
                        <a:rPr lang="pt-BR" b="0" baseline="0" dirty="0"/>
                        <a:t> vice-prefeito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142.000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Auditoria e Controle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Manutenção do Controle Interno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508.000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Defesa da Ordem Jurídica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Manutenção da Procuradoria</a:t>
                      </a:r>
                      <a:r>
                        <a:rPr lang="pt-BR" b="0" baseline="0" dirty="0"/>
                        <a:t> do Município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1.039.000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/>
                        <a:t>Gestão Publica Responsável</a:t>
                      </a:r>
                      <a:r>
                        <a:rPr lang="pt-BR" sz="1600" b="0" baseline="0" dirty="0"/>
                        <a:t> e Transparente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</a:t>
                      </a:r>
                      <a:r>
                        <a:rPr lang="pt-BR" b="0" baseline="0" dirty="0"/>
                        <a:t> Adm. </a:t>
                      </a:r>
                      <a:r>
                        <a:rPr lang="pt-BR" b="0" baseline="0" dirty="0" smtClean="0"/>
                        <a:t>da </a:t>
                      </a:r>
                      <a:r>
                        <a:rPr lang="pt-BR" b="0" baseline="0" dirty="0"/>
                        <a:t>Direção de </a:t>
                      </a:r>
                      <a:r>
                        <a:rPr lang="pt-BR" b="0" baseline="0" dirty="0" smtClean="0"/>
                        <a:t>Cerimonial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112.000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208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3.777.000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31640" y="214290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</a:t>
            </a:r>
            <a:r>
              <a:rPr lang="pt-BR" sz="2300" b="1" dirty="0" err="1"/>
              <a:t>Munc</a:t>
            </a:r>
            <a:r>
              <a:rPr lang="pt-BR" sz="2300" b="1" dirty="0"/>
              <a:t>. de Gestão, Finanças e Planejamento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14290"/>
            <a:ext cx="709216" cy="6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682452"/>
              </p:ext>
            </p:extLst>
          </p:nvPr>
        </p:nvGraphicFramePr>
        <p:xfrm>
          <a:off x="314292" y="1268760"/>
          <a:ext cx="8429684" cy="4476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 </a:t>
                      </a:r>
                      <a:r>
                        <a:rPr lang="pt-BR" b="0" dirty="0" err="1"/>
                        <a:t>Adm</a:t>
                      </a:r>
                      <a:r>
                        <a:rPr lang="pt-BR" b="0" dirty="0"/>
                        <a:t>. Da Direção Gestão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3.345.000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Conserv</a:t>
                      </a:r>
                      <a:r>
                        <a:rPr lang="pt-BR" b="0" dirty="0"/>
                        <a:t>. </a:t>
                      </a:r>
                      <a:r>
                        <a:rPr lang="pt-BR" b="0" dirty="0" smtClean="0"/>
                        <a:t>e </a:t>
                      </a:r>
                      <a:r>
                        <a:rPr lang="pt-BR" b="0" dirty="0" err="1"/>
                        <a:t>Manut</a:t>
                      </a:r>
                      <a:r>
                        <a:rPr lang="pt-BR" b="0" dirty="0"/>
                        <a:t>. Rodoviária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533.000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Conserv</a:t>
                      </a:r>
                      <a:r>
                        <a:rPr lang="pt-BR" b="0" dirty="0"/>
                        <a:t>. </a:t>
                      </a:r>
                      <a:r>
                        <a:rPr lang="pt-BR" b="0" dirty="0" smtClean="0"/>
                        <a:t>e </a:t>
                      </a:r>
                      <a:r>
                        <a:rPr lang="pt-BR" b="0" dirty="0" err="1"/>
                        <a:t>Manut</a:t>
                      </a:r>
                      <a:r>
                        <a:rPr lang="pt-BR" b="0" dirty="0"/>
                        <a:t>.</a:t>
                      </a:r>
                      <a:r>
                        <a:rPr lang="pt-BR" b="0" baseline="0" dirty="0"/>
                        <a:t> Cemitério Municipal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228.000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Manut</a:t>
                      </a:r>
                      <a:r>
                        <a:rPr lang="pt-BR" b="0" dirty="0"/>
                        <a:t>. Do setor de Almoxarifado</a:t>
                      </a:r>
                      <a:r>
                        <a:rPr lang="pt-BR" b="0" baseline="0" dirty="0"/>
                        <a:t> e Patrimônio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447.000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Capacitação</a:t>
                      </a:r>
                      <a:r>
                        <a:rPr lang="pt-BR" b="0" baseline="0" dirty="0"/>
                        <a:t> e valorização de agentes públicos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Realiz</a:t>
                      </a:r>
                      <a:r>
                        <a:rPr lang="pt-BR" b="0" dirty="0"/>
                        <a:t>. Concurso</a:t>
                      </a:r>
                      <a:r>
                        <a:rPr lang="pt-BR" b="0" baseline="0" dirty="0"/>
                        <a:t> e/ou teste seletivo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Manutenção Tiro de Guerra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263.000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SUB-TOTAL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5.081.000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59632" y="330165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</a:t>
            </a:r>
            <a:r>
              <a:rPr lang="pt-BR" sz="2300" b="1" dirty="0" err="1"/>
              <a:t>Munc</a:t>
            </a:r>
            <a:r>
              <a:rPr lang="pt-BR" sz="2300" b="1" dirty="0"/>
              <a:t>. de Gestão, Finanças e Planejamento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14290"/>
            <a:ext cx="709216" cy="6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6800"/>
              </p:ext>
            </p:extLst>
          </p:nvPr>
        </p:nvGraphicFramePr>
        <p:xfrm>
          <a:off x="285720" y="1500174"/>
          <a:ext cx="8429684" cy="457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4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/>
                        <a:t>Construção e Reforma Próprios Públicos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Manut</a:t>
                      </a:r>
                      <a:r>
                        <a:rPr lang="pt-BR" b="0" dirty="0"/>
                        <a:t>. Dos prédios públicos municipais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430.000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 </a:t>
                      </a:r>
                      <a:r>
                        <a:rPr lang="pt-BR" b="0" dirty="0" err="1"/>
                        <a:t>Adm</a:t>
                      </a:r>
                      <a:r>
                        <a:rPr lang="pt-BR" b="0" dirty="0"/>
                        <a:t> Direção</a:t>
                      </a:r>
                      <a:r>
                        <a:rPr lang="pt-BR" b="0" baseline="0" dirty="0"/>
                        <a:t> Finanças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3.533.000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PASEP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Contribuição</a:t>
                      </a:r>
                      <a:r>
                        <a:rPr lang="pt-BR" b="0" baseline="0" dirty="0"/>
                        <a:t> ao PASEP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1.337.219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Serviço da Divida Interna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Amortização Principal e Juros da Divida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2.265.000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Serviço da Divida Interna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Precatórios Art. 100 CF e Alterações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940.000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Reserva de Contingência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Reserva de Contingência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636.154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</a:t>
                      </a:r>
                      <a:r>
                        <a:rPr lang="pt-BR" b="0" baseline="0" dirty="0"/>
                        <a:t> </a:t>
                      </a:r>
                      <a:r>
                        <a:rPr lang="pt-BR" b="0" baseline="0" dirty="0" err="1"/>
                        <a:t>Adm</a:t>
                      </a:r>
                      <a:r>
                        <a:rPr lang="pt-BR" b="0" baseline="0" dirty="0"/>
                        <a:t>. Direção de Planejamento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237.000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SUB-TOTAL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9.378.373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14.459.373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80216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Governo	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57166"/>
            <a:ext cx="714380" cy="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97269"/>
              </p:ext>
            </p:extLst>
          </p:nvPr>
        </p:nvGraphicFramePr>
        <p:xfrm>
          <a:off x="285720" y="1500174"/>
          <a:ext cx="8572558" cy="228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700" b="0" dirty="0"/>
                        <a:t>Gestão</a:t>
                      </a:r>
                      <a:r>
                        <a:rPr lang="pt-BR" sz="1700" b="0" baseline="0" dirty="0"/>
                        <a:t> Administrativa</a:t>
                      </a:r>
                      <a:endParaRPr lang="pt-BR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 </a:t>
                      </a:r>
                      <a:r>
                        <a:rPr lang="pt-BR" b="0" dirty="0" err="1"/>
                        <a:t>Adm</a:t>
                      </a:r>
                      <a:r>
                        <a:rPr lang="pt-BR" b="0" dirty="0"/>
                        <a:t>. da</a:t>
                      </a:r>
                      <a:r>
                        <a:rPr lang="pt-BR" b="0" baseline="0" dirty="0"/>
                        <a:t> Chefia de Governo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165.000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/>
                        <a:t>Gestão </a:t>
                      </a:r>
                      <a:r>
                        <a:rPr lang="pt-BR" sz="1700" b="0" dirty="0" smtClean="0"/>
                        <a:t>Administrativa</a:t>
                      </a:r>
                      <a:endParaRPr lang="pt-BR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 Adm.</a:t>
                      </a:r>
                      <a:r>
                        <a:rPr lang="pt-BR" b="0" baseline="0" dirty="0"/>
                        <a:t> </a:t>
                      </a:r>
                      <a:r>
                        <a:rPr lang="pt-BR" b="0" baseline="0" dirty="0" smtClean="0"/>
                        <a:t>da </a:t>
                      </a:r>
                      <a:r>
                        <a:rPr lang="pt-BR" b="0" baseline="0" dirty="0" err="1"/>
                        <a:t>Ascon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229.000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Manutenção do PROCON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877.000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/>
                        <a:t>Ativ</a:t>
                      </a:r>
                      <a:r>
                        <a:rPr lang="pt-BR" b="0" dirty="0"/>
                        <a:t>. Adm. </a:t>
                      </a:r>
                      <a:r>
                        <a:rPr lang="pt-BR" b="0" dirty="0" smtClean="0"/>
                        <a:t>do </a:t>
                      </a:r>
                      <a:r>
                        <a:rPr lang="pt-BR" b="0" dirty="0" err="1"/>
                        <a:t>dpto</a:t>
                      </a:r>
                      <a:r>
                        <a:rPr lang="pt-BR" b="0" baseline="0" dirty="0"/>
                        <a:t> de Proteção e Defesa Civil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1.471.000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Assuntos Estratégicos	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709216" cy="6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16395"/>
              </p:ext>
            </p:extLst>
          </p:nvPr>
        </p:nvGraphicFramePr>
        <p:xfrm>
          <a:off x="285720" y="1500174"/>
          <a:ext cx="842968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9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b="0" dirty="0"/>
                        <a:t>Gestão</a:t>
                      </a:r>
                      <a:r>
                        <a:rPr lang="pt-BR" sz="2200" b="0" baseline="0" dirty="0"/>
                        <a:t> Administrativa</a:t>
                      </a:r>
                      <a:endParaRPr lang="pt-B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dirty="0"/>
                        <a:t>Atividade Adm. Da Secretaria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0" dirty="0" smtClean="0"/>
                        <a:t>170.000</a:t>
                      </a:r>
                      <a:endParaRPr lang="pt-BR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170.000</a:t>
                      </a:r>
                      <a:endParaRPr lang="pt-B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80040" y="3068960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Executiva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02089"/>
              </p:ext>
            </p:extLst>
          </p:nvPr>
        </p:nvGraphicFramePr>
        <p:xfrm>
          <a:off x="285720" y="3643314"/>
          <a:ext cx="8429684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200" b="0" dirty="0"/>
                        <a:t>Gestão</a:t>
                      </a:r>
                      <a:r>
                        <a:rPr lang="pt-BR" sz="2200" b="0" baseline="0" dirty="0"/>
                        <a:t> Administrativa</a:t>
                      </a:r>
                      <a:endParaRPr lang="pt-B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dirty="0"/>
                        <a:t>Manutenção da Secretaria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0" dirty="0" smtClean="0"/>
                        <a:t>604.000</a:t>
                      </a:r>
                      <a:endParaRPr lang="pt-BR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0" dirty="0" smtClean="0"/>
                        <a:t>Gestão</a:t>
                      </a:r>
                      <a:r>
                        <a:rPr lang="pt-BR" sz="2200" b="0" baseline="0" dirty="0" smtClean="0"/>
                        <a:t> Administrativa</a:t>
                      </a:r>
                      <a:endParaRPr lang="pt-B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b="0" dirty="0" smtClean="0"/>
                        <a:t>Manutenção</a:t>
                      </a:r>
                      <a:r>
                        <a:rPr lang="pt-BR" sz="2200" b="0" baseline="0" dirty="0" smtClean="0"/>
                        <a:t> da Contadoria Municipal</a:t>
                      </a:r>
                      <a:endParaRPr lang="pt-B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0" dirty="0" smtClean="0"/>
                        <a:t>34.000</a:t>
                      </a:r>
                      <a:endParaRPr lang="pt-BR" sz="2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50884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200" b="1" dirty="0" smtClean="0"/>
                        <a:t>638.000</a:t>
                      </a:r>
                      <a:endParaRPr lang="pt-BR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Assistência Social	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285728"/>
            <a:ext cx="785818" cy="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56850"/>
              </p:ext>
            </p:extLst>
          </p:nvPr>
        </p:nvGraphicFramePr>
        <p:xfrm>
          <a:off x="285720" y="1500174"/>
          <a:ext cx="8429684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Programa.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ação</a:t>
                      </a:r>
                      <a:endParaRPr lang="pt-B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2020</a:t>
                      </a:r>
                      <a:endParaRPr lang="pt-BR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Gestão em Assistência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/>
                        <a:t>Ativ. Adm.</a:t>
                      </a:r>
                      <a:r>
                        <a:rPr lang="pt-BR" b="0" baseline="0" dirty="0" smtClean="0"/>
                        <a:t> Conselhos Municipais de Direito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66.000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</a:t>
                      </a:r>
                      <a:r>
                        <a:rPr lang="pt-BR" sz="1600" b="0" baseline="0" dirty="0" smtClean="0"/>
                        <a:t> em Assistência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/>
                        <a:t>Atividades Adm. da</a:t>
                      </a:r>
                      <a:r>
                        <a:rPr lang="pt-BR" b="0" baseline="0" dirty="0" smtClean="0"/>
                        <a:t> Secretaria  de Assistência Social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2.720.262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</a:t>
                      </a:r>
                      <a:r>
                        <a:rPr lang="pt-BR" sz="1600" b="0" baseline="0" dirty="0" smtClean="0"/>
                        <a:t> em Assistência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/>
                        <a:t>Atividade Administrativa do Conselho Tutelar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107.000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</a:t>
                      </a:r>
                      <a:r>
                        <a:rPr lang="pt-BR" sz="1600" b="0" baseline="0" dirty="0" smtClean="0"/>
                        <a:t> em Assistência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 smtClean="0"/>
                        <a:t>Manut</a:t>
                      </a:r>
                      <a:r>
                        <a:rPr lang="pt-BR" b="0" dirty="0" smtClean="0"/>
                        <a:t>. Fundo Mun. Direito</a:t>
                      </a:r>
                      <a:r>
                        <a:rPr lang="pt-BR" b="0" baseline="0" dirty="0" smtClean="0"/>
                        <a:t> da Criança e Adolescentes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49.000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Construção e Reforma de Próprios Públicos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Construção</a:t>
                      </a:r>
                      <a:r>
                        <a:rPr lang="pt-BR" b="0" baseline="0" dirty="0" smtClean="0"/>
                        <a:t> – Casa Lar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170.000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5698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3.112.262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82" y="202121"/>
            <a:ext cx="968155" cy="9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1520" y="372523"/>
            <a:ext cx="472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Rockwell" panose="02060603020205020403" pitchFamily="18" charset="0"/>
              </a:rPr>
              <a:t>Base Legal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7158" y="155679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u="sng" dirty="0"/>
              <a:t>Da Audiência</a:t>
            </a:r>
          </a:p>
          <a:p>
            <a:endParaRPr lang="pt-BR" sz="2400" b="1" u="sng" dirty="0"/>
          </a:p>
          <a:p>
            <a:r>
              <a:rPr lang="pt-BR" sz="2400" dirty="0"/>
              <a:t>Art. 48, da Lei Complementar Federal 101/2000 - LRF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42885" y="308096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2.  Do PPA/LDO/LOA</a:t>
            </a:r>
          </a:p>
          <a:p>
            <a:endParaRPr lang="pt-BR" sz="2400" b="1" u="sng" dirty="0"/>
          </a:p>
          <a:p>
            <a:r>
              <a:rPr lang="pt-BR" sz="2400" dirty="0"/>
              <a:t>Art. 165, da CF./88</a:t>
            </a:r>
          </a:p>
          <a:p>
            <a:r>
              <a:rPr lang="pt-BR" sz="2400" dirty="0"/>
              <a:t>Artigos 4º e 5º, da LC. 101/00 - LRF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47108" y="4869160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3.  Lei Orgânica do </a:t>
            </a:r>
            <a:r>
              <a:rPr lang="pt-BR" sz="2400" b="1" u="sng" dirty="0" err="1" smtClean="0"/>
              <a:t>Municipio</a:t>
            </a:r>
            <a:endParaRPr lang="pt-BR" sz="2400" b="1" u="sng" dirty="0"/>
          </a:p>
          <a:p>
            <a:endParaRPr lang="pt-BR" sz="2400" b="1" u="sng" dirty="0"/>
          </a:p>
          <a:p>
            <a:r>
              <a:rPr lang="pt-BR" sz="2400" dirty="0"/>
              <a:t>Art. </a:t>
            </a:r>
            <a:r>
              <a:rPr lang="pt-BR" sz="2400" dirty="0" smtClean="0"/>
              <a:t>59;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029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Assistência Social	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355370"/>
            <a:ext cx="785818" cy="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30138"/>
              </p:ext>
            </p:extLst>
          </p:nvPr>
        </p:nvGraphicFramePr>
        <p:xfrm>
          <a:off x="285720" y="1500174"/>
          <a:ext cx="8429684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 smtClean="0"/>
                        <a:t>Gestão</a:t>
                      </a:r>
                      <a:r>
                        <a:rPr lang="pt-BR" sz="1600" b="0" baseline="0" dirty="0" smtClean="0"/>
                        <a:t> em Assistência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 do Setor</a:t>
                      </a:r>
                      <a:r>
                        <a:rPr lang="pt-BR" b="0" baseline="0" dirty="0" smtClean="0"/>
                        <a:t> de Habitação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79.000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Construção e Reforma de Próprios Públicos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Reforma e Ampliação - SINE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</a:t>
                      </a:r>
                      <a:r>
                        <a:rPr lang="pt-BR" sz="1600" b="0" baseline="0" dirty="0" smtClean="0"/>
                        <a:t> em Assistência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err="1" smtClean="0"/>
                        <a:t>Manut</a:t>
                      </a:r>
                      <a:r>
                        <a:rPr lang="pt-BR" b="0" dirty="0" smtClean="0"/>
                        <a:t>.</a:t>
                      </a:r>
                      <a:r>
                        <a:rPr lang="pt-BR" b="0" baseline="0" dirty="0" smtClean="0"/>
                        <a:t> do SINE – Sist. Nacional de Emprego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48.000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Construção e Reforma de Próprios Públicos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Const. Centro de </a:t>
                      </a:r>
                      <a:r>
                        <a:rPr lang="pt-BR" b="0" dirty="0" err="1" smtClean="0"/>
                        <a:t>Conviv</a:t>
                      </a:r>
                      <a:r>
                        <a:rPr lang="pt-BR" b="0" dirty="0" smtClean="0"/>
                        <a:t>. dos Idosos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Construção e Reforma de Próprios Públicos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Ampliar e Reformar Centro de Convivência do Idoso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Construção e Manutenção – Academias</a:t>
                      </a:r>
                      <a:r>
                        <a:rPr lang="pt-BR" b="0" baseline="0" dirty="0" smtClean="0"/>
                        <a:t> de Terceira Idade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80.000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3.709.262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4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Assistência Social	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8"/>
            <a:ext cx="785818" cy="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54261"/>
              </p:ext>
            </p:extLst>
          </p:nvPr>
        </p:nvGraphicFramePr>
        <p:xfrm>
          <a:off x="285720" y="1500174"/>
          <a:ext cx="8429684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 smtClean="0"/>
                        <a:t>Construção e Reforma de próprios</a:t>
                      </a:r>
                      <a:r>
                        <a:rPr lang="pt-BR" sz="1600" b="0" baseline="0" dirty="0" smtClean="0"/>
                        <a:t> públicos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/>
                        <a:t>Ampliação e Reforma dos CRAS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320.000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 Beneficio Eventual – Proteção Básica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113.000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Firmar Convênios e parcerias c/ instituições – Proteção</a:t>
                      </a:r>
                      <a:r>
                        <a:rPr lang="pt-BR" b="0" baseline="0" dirty="0" smtClean="0"/>
                        <a:t> básica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238.000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 da proteção social básica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1.566.000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 em Assistência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</a:t>
                      </a:r>
                      <a:r>
                        <a:rPr lang="pt-BR" b="0" baseline="0" dirty="0" smtClean="0"/>
                        <a:t> – Cadastro único, bolsa família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93.000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6.039.262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Assistência Social	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8"/>
            <a:ext cx="785818" cy="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83318"/>
              </p:ext>
            </p:extLst>
          </p:nvPr>
        </p:nvGraphicFramePr>
        <p:xfrm>
          <a:off x="285720" y="1500174"/>
          <a:ext cx="8429684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Construção e Reforma de próprios públicos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Construção CRAS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125.000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Construção e Reforma de próprios públicos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Ampliação e Reforma do CREAS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340.000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 Beneficio Eventual - Especial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305.000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</a:t>
                      </a:r>
                      <a:r>
                        <a:rPr lang="pt-BR" b="0" baseline="0" dirty="0" smtClean="0"/>
                        <a:t> do Serviço de Prot. a Sit. de Calamidade Pública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Firmar</a:t>
                      </a:r>
                      <a:r>
                        <a:rPr lang="pt-BR" b="0" baseline="0" dirty="0" smtClean="0"/>
                        <a:t> </a:t>
                      </a:r>
                      <a:r>
                        <a:rPr lang="pt-BR" b="0" baseline="0" dirty="0" err="1" smtClean="0"/>
                        <a:t>Conv</a:t>
                      </a:r>
                      <a:r>
                        <a:rPr lang="pt-BR" b="0" baseline="0" dirty="0" smtClean="0"/>
                        <a:t>. e </a:t>
                      </a:r>
                      <a:r>
                        <a:rPr lang="pt-BR" b="0" baseline="0" dirty="0" err="1" smtClean="0"/>
                        <a:t>parc</a:t>
                      </a:r>
                      <a:r>
                        <a:rPr lang="pt-BR" b="0" baseline="0" dirty="0" smtClean="0"/>
                        <a:t>. c/instituições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440.000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Proteção Social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Serviço</a:t>
                      </a:r>
                      <a:r>
                        <a:rPr lang="pt-BR" b="0" baseline="0" dirty="0" smtClean="0"/>
                        <a:t> de Acolhimento Institucional – Casa Lar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73.000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7.328.262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5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5072" y="307934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Educação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285727"/>
            <a:ext cx="705970" cy="6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08193"/>
              </p:ext>
            </p:extLst>
          </p:nvPr>
        </p:nvGraphicFramePr>
        <p:xfrm>
          <a:off x="285720" y="1268760"/>
          <a:ext cx="8429684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Gestão em Educação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Ativ.</a:t>
                      </a:r>
                      <a:r>
                        <a:rPr lang="pt-BR" b="0" baseline="0" dirty="0" smtClean="0"/>
                        <a:t> Adm. Do Conselho Educação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132.000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em 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Ativ.</a:t>
                      </a:r>
                      <a:r>
                        <a:rPr lang="pt-BR" b="0" baseline="0" dirty="0"/>
                        <a:t> </a:t>
                      </a:r>
                      <a:r>
                        <a:rPr lang="pt-BR" b="0" baseline="0" dirty="0" err="1"/>
                        <a:t>Adm</a:t>
                      </a:r>
                      <a:r>
                        <a:rPr lang="pt-BR" b="0" baseline="0" dirty="0"/>
                        <a:t> da Secretaria de Educação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3.004.075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em 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Manutenção da Quota</a:t>
                      </a:r>
                      <a:r>
                        <a:rPr lang="pt-BR" b="0" baseline="0" dirty="0"/>
                        <a:t> do Salario Educação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1.700.000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Infraestrutura</a:t>
                      </a:r>
                      <a:r>
                        <a:rPr lang="pt-BR" b="0" baseline="0" dirty="0" smtClean="0"/>
                        <a:t> Educacional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smtClean="0"/>
                        <a:t>Reforma e </a:t>
                      </a:r>
                      <a:r>
                        <a:rPr lang="pt-BR" b="0" dirty="0" err="1" smtClean="0"/>
                        <a:t>Read</a:t>
                      </a:r>
                      <a:r>
                        <a:rPr lang="pt-BR" b="0" dirty="0" smtClean="0"/>
                        <a:t>. Do prédio da Secretaria de Educação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em 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err="1"/>
                        <a:t>Manut</a:t>
                      </a:r>
                      <a:r>
                        <a:rPr lang="pt-BR" b="0" dirty="0"/>
                        <a:t>. Escolas Educação -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685.000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5.561.075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0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28596" y="24978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Educação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710" y="285728"/>
            <a:ext cx="714380" cy="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432010"/>
              </p:ext>
            </p:extLst>
          </p:nvPr>
        </p:nvGraphicFramePr>
        <p:xfrm>
          <a:off x="285720" y="1268760"/>
          <a:ext cx="8429684" cy="634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/>
                        <a:t>Infraestrutura Educacional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Reforma, Readequação Quadra</a:t>
                      </a:r>
                      <a:r>
                        <a:rPr lang="pt-BR" b="0" baseline="0" dirty="0" smtClean="0"/>
                        <a:t> Poliesportiva – Fundamental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111.000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Infraestrutura Educacional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Reforma e Readequação</a:t>
                      </a:r>
                      <a:r>
                        <a:rPr lang="pt-BR" b="0" baseline="0" dirty="0" smtClean="0"/>
                        <a:t> de Escolas – Fundamental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663.000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Infraestrutura Educacional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Construção de Escola – Ensino Fundamental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3.400.000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Gestão em Educação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Manutenção Escolas Educação - Infantil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Infraestrutura Educacional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Reforma e Readequação de Escolas - Infantil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851.000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Infraestrutura Educacional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Construção de Escola Educação Infantil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2.630.000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Gestão</a:t>
                      </a:r>
                      <a:r>
                        <a:rPr lang="pt-BR" b="0" baseline="0" dirty="0" smtClean="0"/>
                        <a:t> em Educação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 das Politicas Pedagógicas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91.000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8.346.000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1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4315" y="18011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Educação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642942" cy="6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86971"/>
              </p:ext>
            </p:extLst>
          </p:nvPr>
        </p:nvGraphicFramePr>
        <p:xfrm>
          <a:off x="285720" y="1268760"/>
          <a:ext cx="8429684" cy="524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b="0" dirty="0"/>
                        <a:t>Gestão em 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Capacitação dos Profissionais da Educação – Especial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42.000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em</a:t>
                      </a:r>
                      <a:r>
                        <a:rPr lang="pt-BR" sz="1600" b="0" baseline="0" dirty="0"/>
                        <a:t> Educação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Capacitação dos Profissionais da Educação –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56.000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em</a:t>
                      </a:r>
                      <a:r>
                        <a:rPr lang="pt-BR" sz="1600" b="0" baseline="0" dirty="0"/>
                        <a:t> Educação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Capacitação dos Profissionais</a:t>
                      </a:r>
                      <a:r>
                        <a:rPr lang="pt-BR" b="0" baseline="0" dirty="0"/>
                        <a:t> da Educação – Infantil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22.000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Renovação de Frota de Veículos e Equipamentos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Aquisição de Veiculo para alimentação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Alimentação Escolar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Manutenção Alimentação</a:t>
                      </a:r>
                      <a:r>
                        <a:rPr lang="pt-BR" b="0" baseline="0" dirty="0"/>
                        <a:t> Escolar – Fundamental (Especial)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Alimentação</a:t>
                      </a:r>
                      <a:r>
                        <a:rPr lang="pt-BR" sz="1600" b="0" baseline="0" dirty="0" smtClean="0"/>
                        <a:t> Escolar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Manutenção Alimentação</a:t>
                      </a:r>
                      <a:r>
                        <a:rPr lang="pt-BR" b="0" baseline="0" dirty="0"/>
                        <a:t> Escolar – Fundamental 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Alimentação</a:t>
                      </a:r>
                      <a:r>
                        <a:rPr lang="pt-BR" sz="1600" b="0" baseline="0" dirty="0" smtClean="0"/>
                        <a:t> Escolar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 smtClean="0"/>
                        <a:t>Manutenção Alimentação Escolar - EJA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1.062.000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55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203140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Educação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714380" cy="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63237"/>
              </p:ext>
            </p:extLst>
          </p:nvPr>
        </p:nvGraphicFramePr>
        <p:xfrm>
          <a:off x="251521" y="1268760"/>
          <a:ext cx="8463884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Alimentação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Manutenção Alimentação</a:t>
                      </a:r>
                      <a:r>
                        <a:rPr lang="pt-BR" b="0" baseline="0" dirty="0"/>
                        <a:t> Escolar – Infantil (Creche)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740.000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Alimentação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Manutenção Alimentação</a:t>
                      </a:r>
                      <a:r>
                        <a:rPr lang="pt-BR" b="0" baseline="0" dirty="0"/>
                        <a:t> Escolar – Infantil (Pré-escola)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515.000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Alimentação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Manutenção Alimentação Escolar </a:t>
                      </a:r>
                      <a:r>
                        <a:rPr lang="pt-BR" b="0" dirty="0" smtClean="0"/>
                        <a:t>– Educação</a:t>
                      </a:r>
                      <a:r>
                        <a:rPr lang="pt-BR" b="0" baseline="0" dirty="0" smtClean="0"/>
                        <a:t> Especial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26.500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Renovação de frota de veículos e equipamentos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Aquisição de veículos para Transporte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325.000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0" dirty="0"/>
                        <a:t>Transporte Escolar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0" dirty="0"/>
                        <a:t>Manutenção do Transporte Escolar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3.190.000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4.796.500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5536" y="176913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Educação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705970" cy="6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054110"/>
              </p:ext>
            </p:extLst>
          </p:nvPr>
        </p:nvGraphicFramePr>
        <p:xfrm>
          <a:off x="251521" y="1268760"/>
          <a:ext cx="8463884" cy="4170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err="1"/>
                        <a:t>Fundeb</a:t>
                      </a:r>
                      <a:r>
                        <a:rPr lang="pt-BR" b="0" dirty="0"/>
                        <a:t> 60% -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6.319.000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err="1"/>
                        <a:t>Fundeb</a:t>
                      </a:r>
                      <a:r>
                        <a:rPr lang="pt-BR" b="0" dirty="0"/>
                        <a:t> 60% - Creche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4.035.000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err="1"/>
                        <a:t>Fundeb</a:t>
                      </a:r>
                      <a:r>
                        <a:rPr lang="pt-BR" b="0" dirty="0"/>
                        <a:t> 60% - Infantil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3.605.000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err="1"/>
                        <a:t>Fundeb</a:t>
                      </a:r>
                      <a:r>
                        <a:rPr lang="pt-BR" b="0" dirty="0"/>
                        <a:t> 40% - 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4.068.000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err="1"/>
                        <a:t>Fundeb</a:t>
                      </a:r>
                      <a:r>
                        <a:rPr lang="pt-BR" b="0" dirty="0"/>
                        <a:t> 40% - Creche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2.632.000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err="1"/>
                        <a:t>Fundeb</a:t>
                      </a:r>
                      <a:r>
                        <a:rPr lang="pt-BR" b="0" dirty="0"/>
                        <a:t> 40% - Infantil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1.595.300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err="1"/>
                        <a:t>Fundeb</a:t>
                      </a:r>
                      <a:r>
                        <a:rPr lang="pt-BR" b="0" baseline="0" dirty="0"/>
                        <a:t> 60% - Educação Especial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691.000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do FUNDEB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 err="1"/>
                        <a:t>Fundeb</a:t>
                      </a:r>
                      <a:r>
                        <a:rPr lang="pt-BR" b="0" dirty="0"/>
                        <a:t> 40% - Educação Especial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261.000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23.206.300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</a:t>
                      </a:r>
                      <a:r>
                        <a:rPr lang="pt-BR" b="1" baseline="0" dirty="0" smtClean="0"/>
                        <a:t> GERAL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42.971.875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098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0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Esportes, Cultura e Juventude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714380" cy="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73895"/>
              </p:ext>
            </p:extLst>
          </p:nvPr>
        </p:nvGraphicFramePr>
        <p:xfrm>
          <a:off x="251521" y="1268760"/>
          <a:ext cx="8463884" cy="369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Ativ. Adm. De Esportes e Lazer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2.094.300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Construção e Reforma de Próprios Públicos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Reforma e Ampliação do Ginásio</a:t>
                      </a:r>
                      <a:r>
                        <a:rPr lang="pt-BR" b="0" baseline="0" dirty="0"/>
                        <a:t> de Esportes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85.000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da Politica de Esportes e</a:t>
                      </a:r>
                      <a:r>
                        <a:rPr lang="pt-BR" b="0" baseline="0" dirty="0"/>
                        <a:t> Lazer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Incentivo</a:t>
                      </a:r>
                      <a:r>
                        <a:rPr lang="pt-BR" b="0" baseline="0" dirty="0"/>
                        <a:t> as praticas desportivas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215.000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da Politica de Esportes e</a:t>
                      </a:r>
                      <a:r>
                        <a:rPr lang="pt-BR" b="0" baseline="0" dirty="0"/>
                        <a:t> Lazer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Manutenção do complexo esportivo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283.000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Ativ. Adm. Da</a:t>
                      </a:r>
                      <a:r>
                        <a:rPr lang="pt-BR" b="0" baseline="0" dirty="0"/>
                        <a:t> Direção de Cultura e Juventude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738.000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3.415.300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8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Esportes, Cultura e Juventude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357166"/>
            <a:ext cx="642942" cy="6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81117"/>
              </p:ext>
            </p:extLst>
          </p:nvPr>
        </p:nvGraphicFramePr>
        <p:xfrm>
          <a:off x="251521" y="1268760"/>
          <a:ext cx="8463884" cy="336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Construção e Reforma</a:t>
                      </a:r>
                      <a:r>
                        <a:rPr lang="pt-BR" sz="1600" baseline="0" dirty="0"/>
                        <a:t> de próprios públicos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Reforma do Centro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230.000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Promoção e Difusão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Festividades, Festivais, e concursos culturais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335.000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Promoção e Difusão Cultural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Manutenção e Estruturação</a:t>
                      </a:r>
                      <a:r>
                        <a:rPr lang="pt-BR" b="0" baseline="0" dirty="0" smtClean="0"/>
                        <a:t> do Centro Cultural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155.000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Promoção e Difusão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Manutenção das Oficinas</a:t>
                      </a:r>
                      <a:r>
                        <a:rPr lang="pt-BR" b="0" baseline="0" dirty="0"/>
                        <a:t> Culturais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164.000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884.000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 GERAL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4.299.300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741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7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07704" y="404664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O QUE É LOA 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11560" y="1484784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FF0000"/>
                </a:solidFill>
              </a:rPr>
              <a:t>Lei Orçamentária Anual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Prevista </a:t>
            </a:r>
            <a:r>
              <a:rPr lang="pt-BR" sz="2800" dirty="0"/>
              <a:t>no Art. 165, inciso III da CF, a LOA  é a Lei </a:t>
            </a:r>
            <a:r>
              <a:rPr lang="pt-BR" sz="2800" dirty="0" smtClean="0"/>
              <a:t>Orçamentária Anual que </a:t>
            </a:r>
            <a:r>
              <a:rPr lang="pt-BR" sz="2800" dirty="0"/>
              <a:t>demonstrará a </a:t>
            </a:r>
            <a:r>
              <a:rPr lang="pt-BR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expectativa</a:t>
            </a:r>
            <a:r>
              <a:rPr lang="pt-BR" sz="2800" dirty="0"/>
              <a:t> de origem de recurso (RECEITAS) e sua </a:t>
            </a:r>
            <a:r>
              <a:rPr lang="pt-B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fixação</a:t>
            </a:r>
            <a:r>
              <a:rPr lang="pt-BR" sz="2800" dirty="0" smtClean="0"/>
              <a:t> das aplicações </a:t>
            </a:r>
            <a:r>
              <a:rPr lang="pt-BR" sz="2800" dirty="0"/>
              <a:t>(DESPESAS</a:t>
            </a:r>
            <a:r>
              <a:rPr lang="pt-BR" sz="2800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8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Infraestrutura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8" y="285728"/>
            <a:ext cx="714380" cy="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55955"/>
              </p:ext>
            </p:extLst>
          </p:nvPr>
        </p:nvGraphicFramePr>
        <p:xfrm>
          <a:off x="251521" y="1173192"/>
          <a:ext cx="8463884" cy="506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b="0" dirty="0"/>
                        <a:t>Ativ. Adm.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4.453.000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Infraestrutura Patrimonial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Revitalização de Praças, parques e jardins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60.000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Execução de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Construção de pontes, bueiros e galerias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990.000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Execução de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Pavimentação e Obras</a:t>
                      </a:r>
                      <a:r>
                        <a:rPr lang="pt-BR" b="0" baseline="0" dirty="0"/>
                        <a:t> Complementares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3.744.000</a:t>
                      </a:r>
                    </a:p>
                    <a:p>
                      <a:pPr algn="r"/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Renovação de Frota de veículos e equipamentos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Adquirir</a:t>
                      </a:r>
                      <a:r>
                        <a:rPr lang="pt-BR" b="0" baseline="0" dirty="0"/>
                        <a:t> veículos, Maq. E equipamentos – SINFRA</a:t>
                      </a:r>
                      <a:endParaRPr lang="pt-B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360.000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9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Renovação de Frota de veículos e equipamentos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/>
                        <a:t>Manutenção  da Frota Mecanizada da SINFRA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1.355.000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Plano Diretor e Des. </a:t>
                      </a:r>
                      <a:r>
                        <a:rPr lang="pt-BR" sz="1600" b="0" dirty="0" err="1" smtClean="0"/>
                        <a:t>Socio</a:t>
                      </a:r>
                      <a:r>
                        <a:rPr lang="pt-BR" sz="1600" b="0" dirty="0" smtClean="0"/>
                        <a:t> Ambiental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Serviço de Coleta de Lixo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1.500.000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192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12.462.000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4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4282" y="276904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Infraestrutura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14290"/>
            <a:ext cx="705970" cy="6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66727"/>
              </p:ext>
            </p:extLst>
          </p:nvPr>
        </p:nvGraphicFramePr>
        <p:xfrm>
          <a:off x="244127" y="1052736"/>
          <a:ext cx="853532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3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Execução de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da Iluminação</a:t>
                      </a:r>
                      <a:r>
                        <a:rPr lang="pt-BR" sz="1600" b="0" baseline="0" dirty="0"/>
                        <a:t> Pública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4.255.000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Execução de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de Vias Públicas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995.000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Ativ. Adm. Direção da Cidade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1.005.000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Execução de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Construção</a:t>
                      </a:r>
                      <a:r>
                        <a:rPr lang="pt-BR" sz="1600" b="0" baseline="0" dirty="0"/>
                        <a:t> de Calçadas (acessibilidade)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Ativ. Adm. Transito, Transportes e Segurança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847.000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da Guarda </a:t>
                      </a:r>
                      <a:r>
                        <a:rPr lang="pt-BR" sz="1600" b="0" dirty="0" smtClean="0"/>
                        <a:t>Municipal/Agente</a:t>
                      </a:r>
                      <a:r>
                        <a:rPr lang="pt-BR" sz="1600" b="0" baseline="0" dirty="0" smtClean="0"/>
                        <a:t> de trânsito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867.000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Execução de Infraestrutura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Ampliação,</a:t>
                      </a:r>
                      <a:r>
                        <a:rPr lang="pt-BR" sz="1600" b="0" baseline="0" dirty="0"/>
                        <a:t> Modernização e Fiscalização de Transito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740.000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8.749.000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</a:t>
                      </a:r>
                      <a:r>
                        <a:rPr lang="pt-BR" b="1" baseline="0" dirty="0" smtClean="0"/>
                        <a:t> GERAL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21.211.000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29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5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7923" y="214290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Saúde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62" y="214290"/>
            <a:ext cx="642942" cy="6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58785"/>
              </p:ext>
            </p:extLst>
          </p:nvPr>
        </p:nvGraphicFramePr>
        <p:xfrm>
          <a:off x="285720" y="1124744"/>
          <a:ext cx="8606759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</a:t>
                      </a:r>
                      <a:r>
                        <a:rPr lang="pt-BR" sz="1600" b="0" baseline="0" dirty="0"/>
                        <a:t>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/>
                        <a:t>Manutenção da Secretaria </a:t>
                      </a:r>
                      <a:r>
                        <a:rPr lang="pt-BR" sz="1600" b="0" dirty="0" err="1"/>
                        <a:t>Munc</a:t>
                      </a:r>
                      <a:r>
                        <a:rPr lang="pt-BR" sz="1600" b="0" dirty="0"/>
                        <a:t>.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4.699.600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</a:t>
                      </a:r>
                      <a:r>
                        <a:rPr lang="pt-BR" sz="1600" b="0" baseline="0" dirty="0"/>
                        <a:t>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da Ouvidoria do 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</a:t>
                      </a:r>
                      <a:r>
                        <a:rPr lang="pt-BR" sz="1600" b="0" baseline="0" dirty="0"/>
                        <a:t>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do Conselho Municipal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31.000</a:t>
                      </a:r>
                    </a:p>
                    <a:p>
                      <a:pPr algn="r"/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</a:t>
                      </a:r>
                      <a:r>
                        <a:rPr lang="pt-BR" sz="1600" b="0" baseline="0" dirty="0"/>
                        <a:t>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das unidades Básicas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7.514.000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</a:t>
                      </a:r>
                      <a:r>
                        <a:rPr lang="pt-BR" sz="1600" b="0" baseline="0" dirty="0"/>
                        <a:t>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– Saúde Bucal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1.583.000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</a:t>
                      </a:r>
                      <a:r>
                        <a:rPr lang="pt-BR" sz="1600" b="0" baseline="0" dirty="0"/>
                        <a:t>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Agente Comunitário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1.937.000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Infraestrutura de</a:t>
                      </a:r>
                      <a:r>
                        <a:rPr lang="pt-BR" sz="1600" b="0" baseline="0" dirty="0" smtClean="0"/>
                        <a:t>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Const.</a:t>
                      </a:r>
                      <a:r>
                        <a:rPr lang="pt-BR" sz="1600" b="0" baseline="0" dirty="0" smtClean="0"/>
                        <a:t> Ref. e </a:t>
                      </a:r>
                      <a:r>
                        <a:rPr lang="pt-BR" sz="1600" b="0" baseline="0" dirty="0" err="1" smtClean="0"/>
                        <a:t>Amp</a:t>
                      </a:r>
                      <a:r>
                        <a:rPr lang="pt-BR" sz="1600" b="0" baseline="0" dirty="0" smtClean="0"/>
                        <a:t>. das Unidades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965.141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14724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16.736.741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4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225601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Saúde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14290"/>
            <a:ext cx="714380" cy="6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130982"/>
              </p:ext>
            </p:extLst>
          </p:nvPr>
        </p:nvGraphicFramePr>
        <p:xfrm>
          <a:off x="285720" y="1124744"/>
          <a:ext cx="8606759" cy="485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</a:t>
                      </a:r>
                      <a:r>
                        <a:rPr lang="pt-BR" sz="1600" b="0" baseline="0" dirty="0"/>
                        <a:t>  das Politicas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</a:t>
                      </a:r>
                      <a:r>
                        <a:rPr lang="pt-BR" sz="1600" b="0" baseline="0" dirty="0"/>
                        <a:t> do Consorcio </a:t>
                      </a:r>
                      <a:r>
                        <a:rPr lang="pt-BR" sz="1600" b="0" baseline="0" dirty="0" err="1"/>
                        <a:t>Inte</a:t>
                      </a:r>
                      <a:r>
                        <a:rPr lang="pt-BR" sz="1600" b="0" baseline="0" dirty="0"/>
                        <a:t>.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916.404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</a:t>
                      </a:r>
                      <a:r>
                        <a:rPr lang="pt-BR" sz="1600" b="0" baseline="0" dirty="0"/>
                        <a:t>  das Politicas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Manutenção</a:t>
                      </a:r>
                      <a:r>
                        <a:rPr lang="pt-BR" sz="1600" b="0" baseline="0" dirty="0" smtClean="0"/>
                        <a:t> do Centro de </a:t>
                      </a:r>
                      <a:r>
                        <a:rPr lang="pt-BR" sz="1600" b="0" baseline="0" dirty="0" err="1" smtClean="0"/>
                        <a:t>Hanseniase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100.000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</a:t>
                      </a:r>
                      <a:r>
                        <a:rPr lang="pt-BR" sz="1600" b="0" baseline="0" dirty="0"/>
                        <a:t>  das Politicas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de rede de apoio e</a:t>
                      </a:r>
                      <a:r>
                        <a:rPr lang="pt-BR" sz="1600" b="0" baseline="0" dirty="0"/>
                        <a:t> Diagnostico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982.000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</a:t>
                      </a:r>
                      <a:r>
                        <a:rPr lang="pt-BR" sz="1600" b="0" baseline="0" dirty="0"/>
                        <a:t>  das Politicas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err="1"/>
                        <a:t>Manut</a:t>
                      </a:r>
                      <a:r>
                        <a:rPr lang="pt-BR" sz="1600" b="0" dirty="0"/>
                        <a:t>.</a:t>
                      </a:r>
                      <a:r>
                        <a:rPr lang="pt-BR" sz="1600" b="0" baseline="0" dirty="0"/>
                        <a:t> Tratamento fora do município – TFD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2.357.000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</a:t>
                      </a:r>
                      <a:r>
                        <a:rPr lang="pt-BR" sz="1600" b="0" baseline="0" dirty="0"/>
                        <a:t>  das Politicas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Assistência a rede especial de consultas</a:t>
                      </a:r>
                      <a:r>
                        <a:rPr lang="pt-BR" sz="1600" b="0" baseline="0" dirty="0"/>
                        <a:t> medicas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29.000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</a:t>
                      </a:r>
                      <a:r>
                        <a:rPr lang="pt-BR" sz="1600" b="0" baseline="0" dirty="0"/>
                        <a:t>  das Politicas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err="1"/>
                        <a:t>Manut</a:t>
                      </a:r>
                      <a:r>
                        <a:rPr lang="pt-BR" sz="1600" b="0" dirty="0"/>
                        <a:t>. Da unidade de pronto </a:t>
                      </a:r>
                      <a:r>
                        <a:rPr lang="pt-BR" sz="1600" b="0" dirty="0" smtClean="0"/>
                        <a:t>atendimento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1.250.000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</a:t>
                      </a:r>
                      <a:r>
                        <a:rPr lang="pt-BR" sz="1600" b="0" baseline="0" dirty="0"/>
                        <a:t>  das Politicas Públicas de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Assistência</a:t>
                      </a:r>
                      <a:r>
                        <a:rPr lang="pt-BR" sz="1600" b="0" baseline="0" dirty="0"/>
                        <a:t> a saúde mental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720.000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6.354.404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7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1140" y="214290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Saúde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14290"/>
            <a:ext cx="705970" cy="67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0216"/>
              </p:ext>
            </p:extLst>
          </p:nvPr>
        </p:nvGraphicFramePr>
        <p:xfrm>
          <a:off x="285720" y="1124744"/>
          <a:ext cx="8606759" cy="528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Gestão das Politicas Públicas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/>
                        <a:t>Manutenção do 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1.033.000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Infraestrutura de</a:t>
                      </a:r>
                      <a:r>
                        <a:rPr lang="pt-BR" sz="1600" b="0" baseline="0" dirty="0"/>
                        <a:t> Saúde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Construção da Unidade de Pronto</a:t>
                      </a:r>
                      <a:r>
                        <a:rPr lang="pt-BR" sz="1600" b="0" baseline="0" dirty="0"/>
                        <a:t> </a:t>
                      </a:r>
                      <a:r>
                        <a:rPr lang="pt-BR" sz="1600" b="0" baseline="0" dirty="0" smtClean="0"/>
                        <a:t>Atendimento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395.000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 Públicas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da Vigilância</a:t>
                      </a:r>
                      <a:r>
                        <a:rPr lang="pt-BR" sz="1600" b="0" baseline="0" dirty="0"/>
                        <a:t> Sanitária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283.000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 Públicas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da Vigilância Epidemiológica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460.000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 Públicas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da Vigilância Ambiental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743.000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 Públicas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DST-HIV-AIDS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612.180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das Politicas Públicas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</a:t>
                      </a:r>
                      <a:r>
                        <a:rPr lang="pt-BR" sz="1600" b="0" baseline="0" dirty="0"/>
                        <a:t> Farmácia Básica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670.000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4.196.180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 GERAL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27.287.325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420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8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Desenvolvimento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57166"/>
            <a:ext cx="785818" cy="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72149"/>
              </p:ext>
            </p:extLst>
          </p:nvPr>
        </p:nvGraphicFramePr>
        <p:xfrm>
          <a:off x="285720" y="1412776"/>
          <a:ext cx="8606759" cy="3119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/>
                        <a:t>Ativ. Adm.</a:t>
                      </a:r>
                      <a:r>
                        <a:rPr lang="pt-BR" sz="1600" b="0" baseline="0" dirty="0"/>
                        <a:t> Da Direção Ind. Com. E Turismo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407.000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Alta</a:t>
                      </a:r>
                      <a:r>
                        <a:rPr lang="pt-BR" sz="1600" b="0" baseline="0" dirty="0"/>
                        <a:t> Floresta Turismo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err="1"/>
                        <a:t>Desenv</a:t>
                      </a:r>
                      <a:r>
                        <a:rPr lang="pt-BR" sz="1600" b="0" dirty="0"/>
                        <a:t>.</a:t>
                      </a:r>
                      <a:r>
                        <a:rPr lang="pt-BR" sz="1600" b="0" baseline="0" dirty="0"/>
                        <a:t> Ação e Politicas Públicas ao Turismo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105.000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Promoção</a:t>
                      </a:r>
                      <a:r>
                        <a:rPr lang="pt-BR" sz="1600" baseline="0" dirty="0"/>
                        <a:t> da Industria e Comercio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Promoção Comercial,</a:t>
                      </a:r>
                      <a:r>
                        <a:rPr lang="pt-BR" sz="1600" b="0" baseline="0" dirty="0"/>
                        <a:t> apoio ao </a:t>
                      </a:r>
                      <a:r>
                        <a:rPr lang="pt-BR" sz="1600" b="0" baseline="0" dirty="0" err="1"/>
                        <a:t>empreendorismo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60.000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Promoção</a:t>
                      </a:r>
                      <a:r>
                        <a:rPr lang="pt-BR" sz="1600" baseline="0" dirty="0"/>
                        <a:t> da Industria e Comercio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Apoio na</a:t>
                      </a:r>
                      <a:r>
                        <a:rPr lang="pt-BR" sz="1600" b="0" baseline="0" dirty="0"/>
                        <a:t> Criação e Instalação do Distrito Industrial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15.000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587.000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3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Municipal de Desenvolvimento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57166"/>
            <a:ext cx="785818" cy="7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93100"/>
              </p:ext>
            </p:extLst>
          </p:nvPr>
        </p:nvGraphicFramePr>
        <p:xfrm>
          <a:off x="285720" y="1309361"/>
          <a:ext cx="8606759" cy="363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Plano</a:t>
                      </a:r>
                      <a:r>
                        <a:rPr lang="pt-BR" sz="1600" b="0" baseline="0" dirty="0" smtClean="0"/>
                        <a:t> Diretor e Desenvolvimento </a:t>
                      </a:r>
                      <a:r>
                        <a:rPr lang="pt-BR" sz="1600" b="0" baseline="0" dirty="0" err="1" smtClean="0"/>
                        <a:t>socio</a:t>
                      </a:r>
                      <a:r>
                        <a:rPr lang="pt-BR" sz="1600" b="0" baseline="0" dirty="0" smtClean="0"/>
                        <a:t> ambiental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 smtClean="0"/>
                        <a:t>Serviços de</a:t>
                      </a:r>
                      <a:r>
                        <a:rPr lang="pt-BR" sz="1800" b="0" baseline="0" dirty="0" smtClean="0"/>
                        <a:t> Coleta e Descarte de Lixo Eletrônico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 Administrativa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 smtClean="0"/>
                        <a:t>Ativ. Adm. da</a:t>
                      </a:r>
                      <a:r>
                        <a:rPr lang="pt-BR" sz="1800" b="0" baseline="0" dirty="0" smtClean="0"/>
                        <a:t> Direção Meio Ambiente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986.500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 da Politica Ambiental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 smtClean="0"/>
                        <a:t>Manutenção Brigada de</a:t>
                      </a:r>
                      <a:r>
                        <a:rPr lang="pt-BR" sz="1800" b="0" baseline="0" dirty="0" smtClean="0"/>
                        <a:t> Combate de Incêndio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90.000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Gestão da Politica Ambiental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dirty="0" smtClean="0"/>
                        <a:t>Consolidação</a:t>
                      </a:r>
                      <a:r>
                        <a:rPr lang="pt-BR" sz="1800" b="0" baseline="0" dirty="0" smtClean="0"/>
                        <a:t> da politica municipal de meio ambiente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25.000</a:t>
                      </a:r>
                      <a:endParaRPr lang="pt-BR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44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Sub - TOTAL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1.131.500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344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TOTAL GERAL</a:t>
                      </a:r>
                      <a:endParaRPr lang="pt-B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2.455.500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500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Secretaria Agricultura e Pecuária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85728"/>
            <a:ext cx="747242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81437"/>
              </p:ext>
            </p:extLst>
          </p:nvPr>
        </p:nvGraphicFramePr>
        <p:xfrm>
          <a:off x="285720" y="1428736"/>
          <a:ext cx="8606759" cy="436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dirty="0"/>
                        <a:t>At. Adm. Da Secretaria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767.550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Gestão Administrativa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Manutenção Frota da Agricultura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270.000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Agricultura</a:t>
                      </a:r>
                      <a:r>
                        <a:rPr lang="pt-BR" sz="1600" b="0" baseline="0" dirty="0"/>
                        <a:t> Familiar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err="1"/>
                        <a:t>Aquis</a:t>
                      </a:r>
                      <a:r>
                        <a:rPr lang="pt-BR" sz="1600" b="0" dirty="0"/>
                        <a:t>. de</a:t>
                      </a:r>
                      <a:r>
                        <a:rPr lang="pt-BR" sz="1600" b="0" baseline="0" dirty="0"/>
                        <a:t> Maquinas e Equipamentos  para Agricultura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85.000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Agricultura</a:t>
                      </a:r>
                      <a:r>
                        <a:rPr lang="pt-BR" sz="1600" b="0" baseline="0" dirty="0"/>
                        <a:t> Familiar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Fomentar a Bacia Leiteira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Agricultura</a:t>
                      </a:r>
                      <a:r>
                        <a:rPr lang="pt-BR" sz="1600" b="0" baseline="0" dirty="0"/>
                        <a:t> Familiar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</a:t>
                      </a:r>
                      <a:r>
                        <a:rPr lang="pt-BR" sz="1600" b="0" dirty="0" err="1"/>
                        <a:t>Psicultura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85.000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Agricultura</a:t>
                      </a:r>
                      <a:r>
                        <a:rPr lang="pt-BR" sz="1600" b="0" baseline="0" dirty="0"/>
                        <a:t> Familiar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Cafeicultura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230.000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Agricultura</a:t>
                      </a:r>
                      <a:r>
                        <a:rPr lang="pt-BR" sz="1600" b="0" baseline="0" dirty="0"/>
                        <a:t> Familiar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e Comercialização a Horticultura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104.000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Fomento a Agricultura</a:t>
                      </a:r>
                      <a:r>
                        <a:rPr lang="pt-BR" sz="1600" b="0" baseline="0" dirty="0"/>
                        <a:t> Familiar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Incentivo</a:t>
                      </a:r>
                      <a:r>
                        <a:rPr lang="pt-BR" sz="1600" b="0" baseline="0" dirty="0"/>
                        <a:t> a Agricultura Orgânica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68.000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Fomento a Agricultura</a:t>
                      </a:r>
                      <a:r>
                        <a:rPr lang="pt-BR" sz="1600" b="0" baseline="0" dirty="0" smtClean="0"/>
                        <a:t> Familiar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 smtClean="0"/>
                        <a:t>Fomento a </a:t>
                      </a:r>
                      <a:r>
                        <a:rPr lang="pt-BR" sz="1600" b="0" dirty="0" err="1" smtClean="0"/>
                        <a:t>Meliponicultura</a:t>
                      </a:r>
                      <a:r>
                        <a:rPr lang="pt-BR" sz="1600" b="0" dirty="0" smtClean="0"/>
                        <a:t>/Apicultura</a:t>
                      </a:r>
                      <a:endParaRPr lang="pt-B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5792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1.809.550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7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500042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/>
              <a:t>Instituto de Previdência - Indireta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642942" cy="61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74884"/>
              </p:ext>
            </p:extLst>
          </p:nvPr>
        </p:nvGraphicFramePr>
        <p:xfrm>
          <a:off x="285720" y="1412776"/>
          <a:ext cx="8606759" cy="350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Gestão</a:t>
                      </a:r>
                      <a:r>
                        <a:rPr lang="pt-BR" sz="1600" baseline="0" dirty="0"/>
                        <a:t> em Previdência Municipal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dirty="0"/>
                        <a:t>Reserva Orçamentária do</a:t>
                      </a:r>
                      <a:r>
                        <a:rPr lang="pt-BR" sz="1600" baseline="0" dirty="0"/>
                        <a:t> IPREAF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11.963.000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Gestão</a:t>
                      </a:r>
                      <a:r>
                        <a:rPr lang="pt-BR" sz="1600" baseline="0" dirty="0"/>
                        <a:t> em Previdência Municipal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Transparência ao Segurado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20.000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Gestão</a:t>
                      </a:r>
                      <a:r>
                        <a:rPr lang="pt-BR" sz="1600" baseline="0" dirty="0"/>
                        <a:t> em Previdência Municipal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Atividade</a:t>
                      </a:r>
                      <a:r>
                        <a:rPr lang="pt-BR" sz="1600" baseline="0" dirty="0"/>
                        <a:t> Administrativa do IPREAF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11.477.000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Gestão</a:t>
                      </a:r>
                      <a:r>
                        <a:rPr lang="pt-BR" sz="1600" baseline="0" dirty="0"/>
                        <a:t> em Previdência Municipal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Concursos e/ou testes seletivos para o IPREAF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15.000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Infraestrutura do IPREAF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Adequação física do prédio do IPREAF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170.000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792"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23.645.000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4141" y="293994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/>
              <a:t>Projeto de Lei 2019</a:t>
            </a:r>
            <a:endParaRPr lang="pt-BR" sz="2300" b="1" dirty="0"/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40" y="215390"/>
            <a:ext cx="631246" cy="6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225551"/>
              </p:ext>
            </p:extLst>
          </p:nvPr>
        </p:nvGraphicFramePr>
        <p:xfrm>
          <a:off x="214282" y="1000108"/>
          <a:ext cx="8358246" cy="568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Câmara Municipal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6.341.714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4,72%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Gabinete do Prefeito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3.777.000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2,81%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de Gestão, Finanças e 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14.459.373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10,77%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Municipal de Governo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1.471.000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1,10%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Secretaria.</a:t>
                      </a:r>
                      <a:r>
                        <a:rPr lang="pt-BR" sz="1800" b="0" baseline="0" dirty="0"/>
                        <a:t> d</a:t>
                      </a:r>
                      <a:r>
                        <a:rPr lang="pt-BR" sz="1800" b="0" dirty="0"/>
                        <a:t>e Assuntos Estratégicos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170.000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0,13%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Executiva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638.000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0,48%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Assistência Social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7.328.262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5,46%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Municipal de Educação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42.971.875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32,02%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Esportes, Cultura e Juventude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4.299.300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3,20%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Municipal de </a:t>
                      </a:r>
                      <a:r>
                        <a:rPr lang="pt-BR" sz="1800" b="0" dirty="0" err="1"/>
                        <a:t>Infraestrutura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21.211.000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15,80%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Municipal de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27.287.325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20,33%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7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Municipal de Desenvolvimento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2.455.500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1,83%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/>
                        <a:t>Secretaria Agricultura e Pecuária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1.809.550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1,35%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579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134.219.900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100%</a:t>
                      </a:r>
                      <a:endParaRPr lang="pt-B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9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19672" y="3326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O QUE DEVE CONTER A LOA 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28728" y="92867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Constituição Federal, Art. 165 § 2º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28596" y="1428736"/>
            <a:ext cx="83582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I - o orçamento fiscal referente aos Poderes da União, seus fundos, órgãos e entidades da administração direta e indireta, inclusive fundações instituídas e mantidas pelo Poder Público;</a:t>
            </a:r>
          </a:p>
          <a:p>
            <a:pPr algn="just"/>
            <a:r>
              <a:rPr lang="pt-BR" sz="2000" dirty="0"/>
              <a:t>II - o orçamento de investimento das empresas em que a União, direta ou indiretamente, detenha a maioria do capital social com direito a voto;</a:t>
            </a:r>
          </a:p>
          <a:p>
            <a:pPr algn="just"/>
            <a:r>
              <a:rPr lang="pt-BR" sz="2000" dirty="0"/>
              <a:t>III - o orçamento da seguridade social, abrangendo todas as entidades e órgãos a ela vinculados, da administração direta ou indireta, bem como os fundos e fundações instituídos e mantidos pelo Poder Público</a:t>
            </a:r>
            <a:r>
              <a:rPr lang="pt-BR" dirty="0"/>
              <a:t>.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596" y="4797152"/>
            <a:ext cx="8211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Art. 5</a:t>
            </a:r>
            <a:r>
              <a:rPr lang="pt-BR" sz="2400" u="sng" baseline="30000" dirty="0"/>
              <a:t>o</a:t>
            </a:r>
            <a:r>
              <a:rPr lang="pt-BR" sz="2400" dirty="0"/>
              <a:t> O projeto de lei orçamentária anual, elaborado de forma compatível com o plano plurianual, com a lei de diretrizes orçamentárias e com as normas desta Lei Complementar: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3108" y="4214818"/>
            <a:ext cx="523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Lei Complementar de Responsabilidade Fiscal</a:t>
            </a:r>
          </a:p>
        </p:txBody>
      </p:sp>
    </p:spTree>
    <p:extLst>
      <p:ext uri="{BB962C8B-B14F-4D97-AF65-F5344CB8AC3E}">
        <p14:creationId xmlns:p14="http://schemas.microsoft.com/office/powerpoint/2010/main" val="3274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6006" y="508866"/>
            <a:ext cx="77153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b="1" dirty="0" smtClean="0"/>
              <a:t>LOA – Lei Orçamentária Anual/2020</a:t>
            </a:r>
            <a:endParaRPr lang="pt-BR" sz="2300" b="1" dirty="0"/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40" y="351657"/>
            <a:ext cx="631246" cy="6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50448"/>
              </p:ext>
            </p:extLst>
          </p:nvPr>
        </p:nvGraphicFramePr>
        <p:xfrm>
          <a:off x="256440" y="1916832"/>
          <a:ext cx="8358246" cy="193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6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Orçamento Município de Alta Floresta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2020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Legislativo - Câmara </a:t>
                      </a:r>
                      <a:r>
                        <a:rPr lang="pt-BR" sz="1800" b="0" dirty="0"/>
                        <a:t>Municipal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6.341.714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4,02%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Executivo</a:t>
                      </a:r>
                      <a:r>
                        <a:rPr lang="pt-BR" sz="1800" b="0" baseline="0" dirty="0" smtClean="0"/>
                        <a:t> – Secretarias Municipais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23.645.000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14,98%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/>
                        <a:t>Instituto</a:t>
                      </a:r>
                      <a:r>
                        <a:rPr lang="pt-BR" sz="1800" b="0" baseline="0" dirty="0" smtClean="0"/>
                        <a:t> de Previdência - IPREAF</a:t>
                      </a:r>
                      <a:endParaRPr lang="pt-B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127.878.186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/>
                        <a:t>81%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79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157.864.900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/>
                        <a:t>100%</a:t>
                      </a:r>
                      <a:endParaRPr lang="pt-BR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7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112568" cy="684521"/>
          </a:xfrm>
        </p:spPr>
        <p:txBody>
          <a:bodyPr/>
          <a:lstStyle/>
          <a:p>
            <a:pPr algn="l"/>
            <a:r>
              <a:rPr lang="pt-BR" sz="3400" dirty="0" smtClean="0"/>
              <a:t>Emendas parlamentares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052936"/>
          </a:xfrm>
        </p:spPr>
        <p:txBody>
          <a:bodyPr/>
          <a:lstStyle/>
          <a:p>
            <a:r>
              <a:rPr lang="pt-BR" dirty="0" smtClean="0"/>
              <a:t>Emenda n. 028/2019</a:t>
            </a:r>
          </a:p>
          <a:p>
            <a:pPr marL="0" indent="0">
              <a:buNone/>
            </a:pPr>
            <a:r>
              <a:rPr lang="pt-BR" dirty="0" smtClean="0"/>
              <a:t>Autoria vereadores: </a:t>
            </a:r>
            <a:r>
              <a:rPr lang="pt-BR" dirty="0" err="1" smtClean="0"/>
              <a:t>Mequiel</a:t>
            </a:r>
            <a:r>
              <a:rPr lang="pt-BR" dirty="0" smtClean="0"/>
              <a:t> Zacarias Ferreira e Elisa Gomes Machado;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Emenda n. </a:t>
            </a:r>
            <a:r>
              <a:rPr lang="pt-BR" dirty="0" smtClean="0"/>
              <a:t>029/2019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Autoria vereador: </a:t>
            </a:r>
            <a:r>
              <a:rPr lang="pt-BR" dirty="0" err="1" smtClean="0"/>
              <a:t>Mequiel</a:t>
            </a:r>
            <a:r>
              <a:rPr lang="pt-BR" dirty="0" smtClean="0"/>
              <a:t> Zacarias Ferreira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20888"/>
          </a:xfrm>
        </p:spPr>
        <p:txBody>
          <a:bodyPr/>
          <a:lstStyle/>
          <a:p>
            <a:pPr marL="0" indent="0" algn="r">
              <a:buNone/>
            </a:pPr>
            <a:r>
              <a:rPr lang="pt-BR" sz="3200" dirty="0"/>
              <a:t>“ A melhor maneira de prever o futuro é criá-lo.”</a:t>
            </a:r>
          </a:p>
          <a:p>
            <a:pPr marL="0" indent="0" algn="r">
              <a:buNone/>
            </a:pPr>
            <a:r>
              <a:rPr lang="pt-BR" sz="2800" i="1" dirty="0">
                <a:latin typeface="+mn-lt"/>
              </a:rPr>
              <a:t>Peter Drucker</a:t>
            </a:r>
          </a:p>
          <a:p>
            <a:endParaRPr lang="pt-BR" dirty="0"/>
          </a:p>
        </p:txBody>
      </p:sp>
      <p:pic>
        <p:nvPicPr>
          <p:cNvPr id="4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71480"/>
            <a:ext cx="980752" cy="93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609403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latin typeface="Engravers MT" panose="02090707080505020304" pitchFamily="18" charset="0"/>
              </a:rPr>
              <a:t>ALTA FLORESTA – MATO GROSSO</a:t>
            </a:r>
          </a:p>
        </p:txBody>
      </p:sp>
    </p:spTree>
    <p:extLst>
      <p:ext uri="{BB962C8B-B14F-4D97-AF65-F5344CB8AC3E}">
        <p14:creationId xmlns:p14="http://schemas.microsoft.com/office/powerpoint/2010/main" val="18873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cia.vieira\Pictures\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632848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73140" y="476672"/>
            <a:ext cx="9252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dirty="0" smtClean="0"/>
              <a:t>Prefeitura Municipal de Alta Floresta Estado de Mato Grosso</a:t>
            </a:r>
          </a:p>
          <a:p>
            <a:pPr algn="ctr"/>
            <a:endParaRPr lang="pt-BR" sz="2600" dirty="0" smtClean="0"/>
          </a:p>
          <a:p>
            <a:pPr algn="ctr"/>
            <a:r>
              <a:rPr lang="pt-BR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de Receita</a:t>
            </a:r>
            <a:endParaRPr lang="pt-BR" sz="3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2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44901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Evolução Histórica da Receita Arrecadada</a:t>
            </a:r>
          </a:p>
        </p:txBody>
      </p:sp>
      <p:pic>
        <p:nvPicPr>
          <p:cNvPr id="3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24" y="285728"/>
            <a:ext cx="638888" cy="6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70717"/>
              </p:ext>
            </p:extLst>
          </p:nvPr>
        </p:nvGraphicFramePr>
        <p:xfrm>
          <a:off x="395536" y="1340768"/>
          <a:ext cx="8568951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7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7290">
                <a:tc gridSpan="5">
                  <a:txBody>
                    <a:bodyPr/>
                    <a:lstStyle/>
                    <a:p>
                      <a:r>
                        <a:rPr lang="pt-BR" dirty="0"/>
                        <a:t>Administração</a:t>
                      </a:r>
                      <a:r>
                        <a:rPr lang="pt-BR" baseline="0" dirty="0"/>
                        <a:t> DIRETA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22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Especificação</a:t>
                      </a:r>
                      <a:r>
                        <a:rPr lang="pt-BR" sz="1600" b="1" baseline="0" dirty="0"/>
                        <a:t> das Receitas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2017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2019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pt-BR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1600" dirty="0"/>
                        <a:t>Receitas Tributárias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20.970.508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25.293.312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20,61%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32.142.500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27,08%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1600" dirty="0"/>
                        <a:t>Receitas de Contribuição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3.210.965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3.175.175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(1,11%)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3.400.000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7,08%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1600" dirty="0"/>
                        <a:t>Receitas Patrimonial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497.795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347.439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(30,20%)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481.200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38,50%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1600" dirty="0"/>
                        <a:t>Receita de Serviços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769.844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727.157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(5,54%)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702.000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(3,46%)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1600" dirty="0"/>
                        <a:t>Transferências Correntes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87.880.830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84.662.074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(3,66%)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81.418.780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(3,83)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1600" dirty="0"/>
                        <a:t>Outras Receitas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5.941.760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1.107.451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(81,36%)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761.500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(31,24%)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1600" dirty="0"/>
                        <a:t>Receitas de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3.172.136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2.722.292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(14,18%)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8.650.000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217,75%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7290">
                <a:tc>
                  <a:txBody>
                    <a:bodyPr/>
                    <a:lstStyle/>
                    <a:p>
                      <a:r>
                        <a:rPr lang="pt-BR" sz="1600" dirty="0"/>
                        <a:t>Deduções da Receita</a:t>
                      </a:r>
                      <a:r>
                        <a:rPr lang="pt-BR" sz="1600" baseline="0" dirty="0"/>
                        <a:t> (-)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(11.999.178)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pt-B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-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814">
                <a:tc>
                  <a:txBody>
                    <a:bodyPr/>
                    <a:lstStyle/>
                    <a:p>
                      <a:r>
                        <a:rPr lang="pt-BR" sz="1600" dirty="0"/>
                        <a:t>Sub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110.444.662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118.034.900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6,87%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127.555.980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8,07%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94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404664"/>
            <a:ext cx="73448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/>
              <a:t>Comparativo de Receita </a:t>
            </a:r>
          </a:p>
        </p:txBody>
      </p:sp>
      <p:pic>
        <p:nvPicPr>
          <p:cNvPr id="3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285728"/>
            <a:ext cx="657286" cy="62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206472"/>
              </p:ext>
            </p:extLst>
          </p:nvPr>
        </p:nvGraphicFramePr>
        <p:xfrm>
          <a:off x="515887" y="1340768"/>
          <a:ext cx="8310550" cy="468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7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0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4674">
                <a:tc gridSpan="5"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Administração</a:t>
                      </a:r>
                      <a:r>
                        <a:rPr lang="pt-BR" sz="1800" baseline="0" dirty="0"/>
                        <a:t> </a:t>
                      </a:r>
                      <a:r>
                        <a:rPr lang="pt-BR" sz="1800" baseline="0" dirty="0" smtClean="0"/>
                        <a:t>DIRETA</a:t>
                      </a:r>
                      <a:endParaRPr lang="pt-B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289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Especificação</a:t>
                      </a:r>
                      <a:r>
                        <a:rPr lang="pt-BR" sz="1600" b="1" baseline="0" dirty="0"/>
                        <a:t> das Receitas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2018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</a:rPr>
                        <a:t>Previsão</a:t>
                      </a:r>
                    </a:p>
                    <a:p>
                      <a:pPr algn="ctr"/>
                      <a:r>
                        <a:rPr lang="pt-BR" sz="1600" b="1" dirty="0" smtClean="0">
                          <a:latin typeface="+mn-lt"/>
                        </a:rPr>
                        <a:t>2019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300" dirty="0"/>
                        <a:t>Arrecadação</a:t>
                      </a:r>
                      <a:r>
                        <a:rPr lang="pt-BR" sz="1300" baseline="0" dirty="0"/>
                        <a:t> de (08) meses</a:t>
                      </a:r>
                      <a:endParaRPr lang="pt-BR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59">
                <a:tc>
                  <a:txBody>
                    <a:bodyPr/>
                    <a:lstStyle/>
                    <a:p>
                      <a:r>
                        <a:rPr lang="pt-BR" sz="1600" dirty="0"/>
                        <a:t>Receitas Tributárias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25.293.312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32.142.500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27,08%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22.034.254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68,55%</a:t>
                      </a:r>
                      <a:endParaRPr lang="pt-BR" sz="1600" b="0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271">
                <a:tc>
                  <a:txBody>
                    <a:bodyPr/>
                    <a:lstStyle/>
                    <a:p>
                      <a:r>
                        <a:rPr lang="pt-BR" sz="1600" dirty="0"/>
                        <a:t>Receitas de Contribuição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3.175.175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3.400.000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7,08%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2.937.803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86,41%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71">
                <a:tc>
                  <a:txBody>
                    <a:bodyPr/>
                    <a:lstStyle/>
                    <a:p>
                      <a:r>
                        <a:rPr lang="pt-BR" sz="1600" dirty="0"/>
                        <a:t>Receitas Patrimonial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347.439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481.200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38,50%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603.584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125,43%</a:t>
                      </a:r>
                      <a:endParaRPr lang="pt-BR" sz="1600" b="1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271">
                <a:tc>
                  <a:txBody>
                    <a:bodyPr/>
                    <a:lstStyle/>
                    <a:p>
                      <a:r>
                        <a:rPr lang="pt-BR" sz="1600" dirty="0"/>
                        <a:t>Receita de Serviços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727.157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702.000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(3,46%)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507.222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72,25%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271">
                <a:tc>
                  <a:txBody>
                    <a:bodyPr/>
                    <a:lstStyle/>
                    <a:p>
                      <a:r>
                        <a:rPr lang="pt-BR" sz="1600" dirty="0"/>
                        <a:t>Transferências Correntes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84.662.074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81.418.780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(3,83%)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60.211.985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73,95%</a:t>
                      </a:r>
                      <a:endParaRPr lang="pt-BR" sz="16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271">
                <a:tc>
                  <a:txBody>
                    <a:bodyPr/>
                    <a:lstStyle/>
                    <a:p>
                      <a:r>
                        <a:rPr lang="pt-BR" sz="1600" dirty="0"/>
                        <a:t>Outras Receitas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1.107.451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761.500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(31,24%)</a:t>
                      </a:r>
                      <a:endParaRPr lang="pt-BR" sz="16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808.482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106,17%</a:t>
                      </a:r>
                      <a:endParaRPr lang="pt-BR" sz="1600" b="1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59">
                <a:tc>
                  <a:txBody>
                    <a:bodyPr/>
                    <a:lstStyle/>
                    <a:p>
                      <a:r>
                        <a:rPr lang="pt-BR" sz="1600" dirty="0"/>
                        <a:t>Receitas de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2.722.292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+mn-lt"/>
                        </a:rPr>
                        <a:t>8.650.000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217,75%</a:t>
                      </a:r>
                      <a:endParaRPr lang="pt-BR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1.459.713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16,88%</a:t>
                      </a:r>
                      <a:endParaRPr lang="pt-BR" sz="1600" b="0" i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081">
                <a:tc>
                  <a:txBody>
                    <a:bodyPr/>
                    <a:lstStyle/>
                    <a:p>
                      <a:r>
                        <a:rPr lang="pt-BR" sz="1600" dirty="0"/>
                        <a:t>Sub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118.034.900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127.555.980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  <a:cs typeface="Arial" panose="020B0604020202020204" pitchFamily="34" charset="0"/>
                        </a:rPr>
                        <a:t>8,07%</a:t>
                      </a:r>
                      <a:endParaRPr lang="pt-BR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88.563.043</a:t>
                      </a:r>
                      <a:endParaRPr lang="pt-BR" sz="1600" b="1" dirty="0"/>
                    </a:p>
                  </a:txBody>
                  <a:tcPr marL="9525" marR="857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+mn-lt"/>
                          <a:cs typeface="Arial" panose="020B0604020202020204" pitchFamily="34" charset="0"/>
                        </a:rPr>
                        <a:t>69,43%</a:t>
                      </a:r>
                      <a:endParaRPr lang="pt-BR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3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0034" y="642918"/>
            <a:ext cx="5143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Exercício </a:t>
            </a:r>
            <a:r>
              <a:rPr lang="pt-BR" sz="2200" b="1" dirty="0" smtClean="0"/>
              <a:t>2020 </a:t>
            </a:r>
            <a:r>
              <a:rPr lang="pt-BR" sz="2200" b="1" dirty="0"/>
              <a:t>– PREVISÃO Receita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0893"/>
            <a:ext cx="936104" cy="8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93554"/>
              </p:ext>
            </p:extLst>
          </p:nvPr>
        </p:nvGraphicFramePr>
        <p:xfrm>
          <a:off x="500034" y="1628800"/>
          <a:ext cx="7728521" cy="437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90">
                <a:tc gridSpan="2">
                  <a:txBody>
                    <a:bodyPr/>
                    <a:lstStyle/>
                    <a:p>
                      <a:pPr algn="just"/>
                      <a:r>
                        <a:rPr lang="pt-BR" sz="1800" dirty="0"/>
                        <a:t>Administração</a:t>
                      </a:r>
                      <a:r>
                        <a:rPr lang="pt-BR" sz="1800" baseline="0" dirty="0"/>
                        <a:t> DIRETA</a:t>
                      </a:r>
                      <a:endParaRPr lang="pt-B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2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Especificação</a:t>
                      </a:r>
                      <a:r>
                        <a:rPr lang="pt-BR" sz="1800" b="1" baseline="0" dirty="0"/>
                        <a:t> das Receitas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2020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2000" dirty="0"/>
                        <a:t>Receitas Tributárias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28.313.300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Receitas de Contribuição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4.200.000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Receitas Patrimonial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617.600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Receita de Serviços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802.000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Transferências Correntes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92.326.200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Outras Receitas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971.800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2000" dirty="0"/>
                        <a:t>Receitas de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6.989.000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814">
                <a:tc>
                  <a:txBody>
                    <a:bodyPr/>
                    <a:lstStyle/>
                    <a:p>
                      <a:r>
                        <a:rPr lang="pt-BR" sz="2000" b="1" dirty="0"/>
                        <a:t>Sub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134.219.900</a:t>
                      </a:r>
                      <a:endParaRPr lang="pt-BR" b="1" dirty="0"/>
                    </a:p>
                  </a:txBody>
                  <a:tcPr marL="9525" marR="857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18366" y="339525"/>
            <a:ext cx="5143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Exercício </a:t>
            </a:r>
            <a:r>
              <a:rPr lang="pt-BR" sz="2200" b="1" dirty="0" smtClean="0"/>
              <a:t>2020 </a:t>
            </a:r>
            <a:r>
              <a:rPr lang="pt-BR" sz="2200" b="1" dirty="0"/>
              <a:t>– PREVISÃO Receita</a:t>
            </a:r>
          </a:p>
        </p:txBody>
      </p:sp>
      <p:pic>
        <p:nvPicPr>
          <p:cNvPr id="5" name="Picture 2" descr="http://www.altafloresta.mt.gov.br/phpThumb/phpThumb.php?src=fotos_bancoimagens/295.jpg&amp;h=500&amp;far=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04" y="223512"/>
            <a:ext cx="693407" cy="6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521053"/>
              </p:ext>
            </p:extLst>
          </p:nvPr>
        </p:nvGraphicFramePr>
        <p:xfrm>
          <a:off x="611560" y="1296135"/>
          <a:ext cx="7728521" cy="3119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290">
                <a:tc gridSpan="2">
                  <a:txBody>
                    <a:bodyPr/>
                    <a:lstStyle/>
                    <a:p>
                      <a:pPr algn="just"/>
                      <a:r>
                        <a:rPr lang="pt-BR" sz="1800" dirty="0" smtClean="0"/>
                        <a:t>Instituto</a:t>
                      </a:r>
                      <a:r>
                        <a:rPr lang="pt-BR" sz="1800" baseline="0" dirty="0" smtClean="0"/>
                        <a:t> de Previdência Municipal - IPREAF</a:t>
                      </a:r>
                      <a:endParaRPr lang="pt-BR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822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Especificação</a:t>
                      </a:r>
                      <a:r>
                        <a:rPr lang="pt-BR" sz="1800" b="1" baseline="0" dirty="0"/>
                        <a:t> das Receitas</a:t>
                      </a:r>
                      <a:endParaRPr lang="pt-B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2020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Receitas de Contribuição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5.560.000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Receitas Patrimonial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9.000.000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pt-BR" sz="2000" dirty="0"/>
                        <a:t>Outras </a:t>
                      </a:r>
                      <a:r>
                        <a:rPr lang="pt-BR" sz="2000" dirty="0" smtClean="0"/>
                        <a:t>Receitas Correntes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615.000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Contribuições – </a:t>
                      </a:r>
                      <a:r>
                        <a:rPr lang="pt-BR" sz="2000" dirty="0" err="1" smtClean="0"/>
                        <a:t>Intra-Orçamentárias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/>
                        <a:t>8.470.000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814">
                <a:tc>
                  <a:txBody>
                    <a:bodyPr/>
                    <a:lstStyle/>
                    <a:p>
                      <a:r>
                        <a:rPr lang="pt-BR" sz="2000" b="1" dirty="0"/>
                        <a:t>Sub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23.645.000</a:t>
                      </a:r>
                      <a:endParaRPr lang="pt-BR" b="1" dirty="0"/>
                    </a:p>
                  </a:txBody>
                  <a:tcPr marL="9525" marR="857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17141"/>
              </p:ext>
            </p:extLst>
          </p:nvPr>
        </p:nvGraphicFramePr>
        <p:xfrm>
          <a:off x="611560" y="4941168"/>
          <a:ext cx="772604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 previsão</a:t>
                      </a:r>
                      <a:r>
                        <a:rPr lang="pt-BR" baseline="0" dirty="0" smtClean="0"/>
                        <a:t> Receita 2020 - Consolidado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Administração Direta</a:t>
                      </a:r>
                      <a:r>
                        <a:rPr lang="pt-BR" baseline="0" dirty="0" smtClean="0"/>
                        <a:t> (Executivo + Legislativo)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134.219.900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Instituto de Previdência Municipal - IPREAF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/>
                        <a:t>23.645.000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Total 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1" dirty="0" smtClean="0"/>
                        <a:t>157.864.900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4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8832</TotalTime>
  <Words>2667</Words>
  <Application>Microsoft Office PowerPoint</Application>
  <PresentationFormat>Apresentação na tela (4:3)</PresentationFormat>
  <Paragraphs>895</Paragraphs>
  <Slides>42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42</vt:i4>
      </vt:variant>
    </vt:vector>
  </HeadingPairs>
  <TitlesOfParts>
    <vt:vector size="57" baseType="lpstr">
      <vt:lpstr>Arial</vt:lpstr>
      <vt:lpstr>Calibri</vt:lpstr>
      <vt:lpstr>Century Gothic</vt:lpstr>
      <vt:lpstr>Courier New</vt:lpstr>
      <vt:lpstr>Engravers MT</vt:lpstr>
      <vt:lpstr>Franklin Gothic Book</vt:lpstr>
      <vt:lpstr>Palatino Linotype</vt:lpstr>
      <vt:lpstr>Perpetua</vt:lpstr>
      <vt:lpstr>Perpetua Titling MT</vt:lpstr>
      <vt:lpstr>Rockwell</vt:lpstr>
      <vt:lpstr>Wingdings 2</vt:lpstr>
      <vt:lpstr>Wingdings 3</vt:lpstr>
      <vt:lpstr>Executivo</vt:lpstr>
      <vt:lpstr>Capital Próprio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Poder Executivo Secretarias meios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Emendas parlamentares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Lenovo</cp:lastModifiedBy>
  <cp:revision>297</cp:revision>
  <cp:lastPrinted>2019-09-20T12:32:38Z</cp:lastPrinted>
  <dcterms:created xsi:type="dcterms:W3CDTF">2017-08-21T18:16:43Z</dcterms:created>
  <dcterms:modified xsi:type="dcterms:W3CDTF">2019-12-11T13:21:54Z</dcterms:modified>
</cp:coreProperties>
</file>